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22B6C-A699-4077-83A5-C5ECBA83C786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4829A-F60D-4C9F-8AA5-9B5DFE07EC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1394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1 Chefsorganisationen</a:t>
            </a:r>
          </a:p>
          <a:p>
            <a:r>
              <a:rPr lang="sv-SE"/>
              <a:t>2</a:t>
            </a:r>
            <a:r>
              <a:rPr lang="sv-SE" baseline="0"/>
              <a:t> Ev. förändrad verksamhetsindelning utifrån tidigare förhandlat förslag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1005D1-12DB-4328-BD20-4D5A965F78B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9303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438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127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258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58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096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483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90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1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43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97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00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F52E1-278D-4F1A-89EC-238527E979C7}" type="datetimeFigureOut">
              <a:rPr lang="sv-SE" smtClean="0"/>
              <a:t>2020-12-03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D133D-BD5F-41E8-99EC-7428EFD1CD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16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80CCFB4E-956C-4C15-863C-9958245B028F}"/>
              </a:ext>
            </a:extLst>
          </p:cNvPr>
          <p:cNvSpPr/>
          <p:nvPr/>
        </p:nvSpPr>
        <p:spPr>
          <a:xfrm>
            <a:off x="8681505" y="1910105"/>
            <a:ext cx="1144126" cy="42358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MILJÖ- OCH BYGGNÄMND</a:t>
            </a:r>
          </a:p>
        </p:txBody>
      </p:sp>
      <p:sp>
        <p:nvSpPr>
          <p:cNvPr id="26" name="Rektangel: rundade hörn 6">
            <a:extLst>
              <a:ext uri="{FF2B5EF4-FFF2-40B4-BE49-F238E27FC236}">
                <a16:creationId xmlns:a16="http://schemas.microsoft.com/office/drawing/2014/main" id="{4E47541D-AA27-4A1D-BE66-FEF56A951285}"/>
              </a:ext>
            </a:extLst>
          </p:cNvPr>
          <p:cNvSpPr/>
          <p:nvPr/>
        </p:nvSpPr>
        <p:spPr>
          <a:xfrm>
            <a:off x="10191663" y="1910105"/>
            <a:ext cx="1144126" cy="42358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VALNÄMND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ABCC025A-F10D-4992-B7EE-860A341723B9}"/>
              </a:ext>
            </a:extLst>
          </p:cNvPr>
          <p:cNvSpPr/>
          <p:nvPr/>
        </p:nvSpPr>
        <p:spPr>
          <a:xfrm>
            <a:off x="425890" y="3705380"/>
            <a:ext cx="1130684" cy="42358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ALLMÄNNA AVDELNINGEN</a:t>
            </a:r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4E47541D-AA27-4A1D-BE66-FEF56A951285}"/>
              </a:ext>
            </a:extLst>
          </p:cNvPr>
          <p:cNvSpPr/>
          <p:nvPr/>
        </p:nvSpPr>
        <p:spPr>
          <a:xfrm>
            <a:off x="427707" y="1906860"/>
            <a:ext cx="1144126" cy="42358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KOMMUNSTYRELSE</a:t>
            </a:r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EE0BAAF3-A0B4-431E-90B5-BA6632136941}"/>
              </a:ext>
            </a:extLst>
          </p:cNvPr>
          <p:cNvSpPr/>
          <p:nvPr/>
        </p:nvSpPr>
        <p:spPr>
          <a:xfrm>
            <a:off x="1707629" y="2949226"/>
            <a:ext cx="1141079" cy="54661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b="1" dirty="0">
                <a:solidFill>
                  <a:schemeClr val="tx1"/>
                </a:solidFill>
                <a:latin typeface="Daytona Pro Condensed" panose="020B0506030503040204" pitchFamily="34" charset="0"/>
              </a:rPr>
              <a:t>STAB: </a:t>
            </a:r>
            <a:r>
              <a:rPr lang="sv-SE" sz="800" dirty="0">
                <a:solidFill>
                  <a:schemeClr val="tx1"/>
                </a:solidFill>
                <a:latin typeface="Daytona Pro Condensed" panose="020B0506030503040204" pitchFamily="34" charset="0"/>
              </a:rPr>
              <a:t>UTREDNING</a:t>
            </a:r>
          </a:p>
          <a:p>
            <a:r>
              <a:rPr lang="sv-SE" sz="800" dirty="0">
                <a:solidFill>
                  <a:schemeClr val="tx1"/>
                </a:solidFill>
                <a:latin typeface="Daytona Pro Condensed" panose="020B0506030503040204" pitchFamily="34" charset="0"/>
              </a:rPr>
              <a:t>EKONOMI chef, </a:t>
            </a:r>
            <a:r>
              <a:rPr lang="sv-SE" sz="800" dirty="0" err="1">
                <a:solidFill>
                  <a:schemeClr val="tx1"/>
                </a:solidFill>
                <a:latin typeface="Daytona Pro Condensed" panose="020B0506030503040204" pitchFamily="34" charset="0"/>
              </a:rPr>
              <a:t>HR.chef</a:t>
            </a:r>
            <a:r>
              <a:rPr lang="sv-SE" sz="800" dirty="0">
                <a:solidFill>
                  <a:schemeClr val="tx1"/>
                </a:solidFill>
                <a:latin typeface="Daytona Pro Condensed" panose="020B0506030503040204" pitchFamily="34" charset="0"/>
              </a:rPr>
              <a:t>, KOMMUNIKATION, </a:t>
            </a:r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AC1CE041-76C8-475A-9748-31924C3332E9}"/>
              </a:ext>
            </a:extLst>
          </p:cNvPr>
          <p:cNvSpPr/>
          <p:nvPr/>
        </p:nvSpPr>
        <p:spPr>
          <a:xfrm>
            <a:off x="427707" y="2489558"/>
            <a:ext cx="1130684" cy="4235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ALLMÄNNA UTSKOTTET</a:t>
            </a: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EA4A7591-C527-4A0E-9256-F5563D1ACA85}"/>
              </a:ext>
            </a:extLst>
          </p:cNvPr>
          <p:cNvSpPr/>
          <p:nvPr/>
        </p:nvSpPr>
        <p:spPr>
          <a:xfrm>
            <a:off x="5939499" y="2501923"/>
            <a:ext cx="1130684" cy="4235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UTBILDNINGS-UTSKOTTET</a:t>
            </a:r>
          </a:p>
        </p:txBody>
      </p:sp>
      <p:sp>
        <p:nvSpPr>
          <p:cNvPr id="15" name="Rektangel: rundade hörn 14">
            <a:extLst>
              <a:ext uri="{FF2B5EF4-FFF2-40B4-BE49-F238E27FC236}">
                <a16:creationId xmlns:a16="http://schemas.microsoft.com/office/drawing/2014/main" id="{616331A1-AE28-449C-9598-F0D6FD9118D1}"/>
              </a:ext>
            </a:extLst>
          </p:cNvPr>
          <p:cNvSpPr/>
          <p:nvPr/>
        </p:nvSpPr>
        <p:spPr>
          <a:xfrm>
            <a:off x="7317223" y="2501923"/>
            <a:ext cx="1130684" cy="4235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SOCIALA UTSKOTTET</a:t>
            </a:r>
          </a:p>
        </p:txBody>
      </p:sp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4B2C101C-BB13-4F5A-9F6C-1A475DD59938}"/>
              </a:ext>
            </a:extLst>
          </p:cNvPr>
          <p:cNvSpPr/>
          <p:nvPr/>
        </p:nvSpPr>
        <p:spPr>
          <a:xfrm>
            <a:off x="425890" y="4288078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solidFill>
                  <a:schemeClr val="tx1"/>
                </a:solidFill>
                <a:latin typeface="Daytona Pro Condensed" panose="020B0506030503040204" pitchFamily="34" charset="0"/>
              </a:rPr>
              <a:t>ADMINISTRATIV ENHET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69D5F4AE-E8A6-4472-8819-013765579D58}"/>
              </a:ext>
            </a:extLst>
          </p:cNvPr>
          <p:cNvSpPr/>
          <p:nvPr/>
        </p:nvSpPr>
        <p:spPr>
          <a:xfrm>
            <a:off x="1882401" y="4288078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 dirty="0">
                <a:solidFill>
                  <a:schemeClr val="tx1"/>
                </a:solidFill>
                <a:latin typeface="Daytona Pro Condensed"/>
              </a:rPr>
              <a:t>KULTUR och TEKNISK ENHET</a:t>
            </a: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1B9B26ED-4746-4304-AE3C-EA6DA513FAA4}"/>
              </a:ext>
            </a:extLst>
          </p:cNvPr>
          <p:cNvSpPr/>
          <p:nvPr/>
        </p:nvSpPr>
        <p:spPr>
          <a:xfrm>
            <a:off x="5930787" y="4279107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>
                <a:solidFill>
                  <a:schemeClr val="tx1"/>
                </a:solidFill>
                <a:latin typeface="Daytona Pro Condensed"/>
              </a:rPr>
              <a:t>ENHETER</a:t>
            </a:r>
            <a:endParaRPr lang="sv-SE" sz="800">
              <a:solidFill>
                <a:schemeClr val="tx1"/>
              </a:solidFill>
              <a:latin typeface="Daytona Pro Condensed" panose="020B0506030503040204" pitchFamily="34" charset="0"/>
            </a:endParaRPr>
          </a:p>
          <a:p>
            <a:r>
              <a:rPr lang="sv-SE" sz="800" b="1">
                <a:solidFill>
                  <a:schemeClr val="tx1"/>
                </a:solidFill>
                <a:latin typeface="Daytona Pro Condensed" panose="020B0506030503040204" pitchFamily="34" charset="0"/>
              </a:rPr>
              <a:t>3,5 C</a:t>
            </a:r>
          </a:p>
        </p:txBody>
      </p:sp>
      <p:sp>
        <p:nvSpPr>
          <p:cNvPr id="25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7317223" y="4276124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>
                <a:solidFill>
                  <a:schemeClr val="tx1"/>
                </a:solidFill>
                <a:latin typeface="Daytona Pro Condensed"/>
              </a:rPr>
              <a:t>ENHETER</a:t>
            </a:r>
            <a:endParaRPr lang="sv-SE" sz="800">
              <a:solidFill>
                <a:schemeClr val="tx1"/>
              </a:solidFill>
              <a:latin typeface="Daytona Pro Condensed" panose="020B0506030503040204" pitchFamily="34" charset="0"/>
            </a:endParaRPr>
          </a:p>
          <a:p>
            <a:r>
              <a:rPr lang="sv-SE" sz="800" b="1">
                <a:solidFill>
                  <a:schemeClr val="tx1"/>
                </a:solidFill>
                <a:latin typeface="Daytona Pro Condensed" panose="020B0506030503040204" pitchFamily="34" charset="0"/>
              </a:rPr>
              <a:t>5,5 C</a:t>
            </a:r>
          </a:p>
          <a:p>
            <a:r>
              <a:rPr lang="sv-SE" sz="800" b="1">
                <a:solidFill>
                  <a:schemeClr val="tx1"/>
                </a:solidFill>
                <a:latin typeface="Daytona Pro Condensed" panose="020B0506030503040204" pitchFamily="34" charset="0"/>
              </a:rPr>
              <a:t>1 L</a:t>
            </a:r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4A2295BE-3BD3-4AA3-96FE-AE9890193AC3}"/>
              </a:ext>
            </a:extLst>
          </p:cNvPr>
          <p:cNvSpPr/>
          <p:nvPr/>
        </p:nvSpPr>
        <p:spPr>
          <a:xfrm>
            <a:off x="427707" y="3072256"/>
            <a:ext cx="1130684" cy="423582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KOMMUNCHEF</a:t>
            </a:r>
          </a:p>
        </p:txBody>
      </p: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1CA4C73A-93F5-40BB-9E68-07830980D8B8}"/>
              </a:ext>
            </a:extLst>
          </p:cNvPr>
          <p:cNvSpPr/>
          <p:nvPr/>
        </p:nvSpPr>
        <p:spPr>
          <a:xfrm>
            <a:off x="5939499" y="3705380"/>
            <a:ext cx="1130684" cy="42358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UTBILDNINGS-AVDELNING*</a:t>
            </a: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97818737-B7E8-45EF-B556-2AB9AFA34381}"/>
              </a:ext>
            </a:extLst>
          </p:cNvPr>
          <p:cNvSpPr/>
          <p:nvPr/>
        </p:nvSpPr>
        <p:spPr>
          <a:xfrm>
            <a:off x="7317223" y="3705380"/>
            <a:ext cx="1130684" cy="42358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SOCIALA AVDELNINGEN*</a:t>
            </a:r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47FE8B1E-58C6-44E3-B7F2-D4BE3E32BA5E}"/>
              </a:ext>
            </a:extLst>
          </p:cNvPr>
          <p:cNvSpPr/>
          <p:nvPr/>
        </p:nvSpPr>
        <p:spPr>
          <a:xfrm>
            <a:off x="425890" y="4860700"/>
            <a:ext cx="1341370" cy="1346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  </a:t>
            </a:r>
            <a:r>
              <a:rPr lang="sv-SE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– verksamhet*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   </a:t>
            </a:r>
            <a:r>
              <a:rPr lang="sv-SE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– verksamhet*</a:t>
            </a:r>
            <a:endParaRPr lang="sv-SE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LÖNER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KANSLI – nämndsekr.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ANDTS, FOLKHÄLSORÅD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SAMISK FÖRVALTNSKN.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KUNDTJÄNST 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VÄXEL</a:t>
            </a:r>
          </a:p>
          <a:p>
            <a:endParaRPr lang="sv-SE" sz="700" dirty="0">
              <a:solidFill>
                <a:schemeClr val="tx1"/>
              </a:solidFill>
              <a:latin typeface="Daytona Pro Condensed" panose="020B0506030503040204" pitchFamily="34" charset="0"/>
            </a:endParaRPr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EB4C4EC3-15BA-41E9-B1B0-9E0B7D99F74E}"/>
              </a:ext>
            </a:extLst>
          </p:cNvPr>
          <p:cNvSpPr/>
          <p:nvPr/>
        </p:nvSpPr>
        <p:spPr>
          <a:xfrm>
            <a:off x="3370821" y="4299556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 dirty="0">
                <a:solidFill>
                  <a:schemeClr val="tx1"/>
                </a:solidFill>
                <a:latin typeface="Daytona Pro Condensed"/>
              </a:rPr>
              <a:t>UTVECKLING och ARBETSMARKNADS ENHET</a:t>
            </a:r>
          </a:p>
        </p:txBody>
      </p:sp>
      <p:sp>
        <p:nvSpPr>
          <p:cNvPr id="41" name="Rektangel: rundade hörn 40">
            <a:extLst>
              <a:ext uri="{FF2B5EF4-FFF2-40B4-BE49-F238E27FC236}">
                <a16:creationId xmlns:a16="http://schemas.microsoft.com/office/drawing/2014/main" id="{992E629A-F622-4D1D-8C16-A3B72BD848A4}"/>
              </a:ext>
            </a:extLst>
          </p:cNvPr>
          <p:cNvSpPr/>
          <p:nvPr/>
        </p:nvSpPr>
        <p:spPr>
          <a:xfrm>
            <a:off x="1799132" y="4824427"/>
            <a:ext cx="1393886" cy="18059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sv-SE" sz="700" b="1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sv-SE" sz="7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sv-SE" sz="700" b="1" dirty="0">
                <a:solidFill>
                  <a:schemeClr val="tx1"/>
                </a:solidFill>
                <a:latin typeface="Arial"/>
                <a:cs typeface="Arial"/>
              </a:rPr>
              <a:t>verksamhet- o </a:t>
            </a:r>
            <a:r>
              <a:rPr lang="sv-SE" sz="700" b="1" dirty="0" err="1">
                <a:solidFill>
                  <a:schemeClr val="tx1"/>
                </a:solidFill>
                <a:latin typeface="Arial"/>
                <a:cs typeface="Arial"/>
              </a:rPr>
              <a:t>personlansvar</a:t>
            </a:r>
            <a:endParaRPr lang="sv-SE" sz="700" b="1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cs typeface="Arial"/>
              </a:rPr>
              <a:t>ANLÄGGNING</a:t>
            </a:r>
          </a:p>
          <a:p>
            <a:r>
              <a:rPr lang="sv-SE" sz="700" dirty="0">
                <a:solidFill>
                  <a:schemeClr val="tx1"/>
                </a:solidFill>
                <a:latin typeface="Arial"/>
                <a:cs typeface="Arial"/>
              </a:rPr>
              <a:t>L </a:t>
            </a:r>
            <a:r>
              <a:rPr lang="sv-SE" sz="700" b="1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verksamhet- o </a:t>
            </a:r>
            <a:r>
              <a:rPr lang="sv-SE" sz="700" b="1" dirty="0" err="1">
                <a:solidFill>
                  <a:schemeClr val="tx1"/>
                </a:solidFill>
                <a:latin typeface="Arial"/>
                <a:ea typeface="+mn-lt"/>
                <a:cs typeface="+mn-lt"/>
              </a:rPr>
              <a:t>personlansvar</a:t>
            </a:r>
            <a:endParaRPr lang="sv-SE" sz="700" b="1" dirty="0">
              <a:solidFill>
                <a:schemeClr val="tx1"/>
              </a:solidFill>
              <a:latin typeface="Arial"/>
              <a:ea typeface="+mn-lt"/>
              <a:cs typeface="+mn-lt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FASTIGHETER</a:t>
            </a:r>
          </a:p>
          <a:p>
            <a:r>
              <a:rPr lang="sv-SE" sz="700" dirty="0">
                <a:solidFill>
                  <a:schemeClr val="tx1"/>
                </a:solidFill>
                <a:latin typeface="Arial"/>
                <a:cs typeface="Arial"/>
              </a:rPr>
              <a:t>PARKER</a:t>
            </a:r>
          </a:p>
          <a:p>
            <a:r>
              <a:rPr lang="sv-SE" sz="700" b="1" dirty="0">
                <a:solidFill>
                  <a:schemeClr val="tx1"/>
                </a:solidFill>
                <a:latin typeface="Arial"/>
                <a:ea typeface="+mn-lt"/>
                <a:cs typeface="Calibri"/>
              </a:rPr>
              <a:t>L – verksamhets- o personalansvar</a:t>
            </a:r>
            <a:endParaRPr lang="sv-SE" dirty="0">
              <a:solidFill>
                <a:schemeClr val="tx1"/>
              </a:solidFill>
              <a:latin typeface="Arial"/>
              <a:ea typeface="+mn-lt"/>
              <a:cs typeface="+mn-lt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Calibri"/>
              </a:rPr>
              <a:t>BIBLIOTEK</a:t>
            </a:r>
            <a:endParaRPr lang="en-US" sz="700" dirty="0">
              <a:solidFill>
                <a:schemeClr val="tx1"/>
              </a:solidFill>
              <a:latin typeface="Arial"/>
              <a:ea typeface="+mn-lt"/>
              <a:cs typeface="Calibri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Calibri"/>
              </a:rPr>
              <a:t>KULTURSKOLA</a:t>
            </a:r>
            <a:endParaRPr lang="en-US" sz="700" dirty="0">
              <a:solidFill>
                <a:schemeClr val="tx1"/>
              </a:solidFill>
              <a:latin typeface="Arial"/>
              <a:ea typeface="+mn-lt"/>
              <a:cs typeface="Calibri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Calibri"/>
              </a:rPr>
              <a:t>KULTUR- o </a:t>
            </a:r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FRITIDSVERKSAMHET</a:t>
            </a:r>
            <a:endParaRPr lang="en-US" sz="700" dirty="0">
              <a:solidFill>
                <a:schemeClr val="tx1"/>
              </a:solidFill>
              <a:latin typeface="Arial"/>
              <a:ea typeface="+mn-lt"/>
              <a:cs typeface="+mn-lt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ea typeface="+mn-lt"/>
                <a:cs typeface="+mn-lt"/>
              </a:rPr>
              <a:t>FRITIDSGÅRDEN</a:t>
            </a:r>
            <a:endParaRPr lang="sv-SE" dirty="0">
              <a:solidFill>
                <a:schemeClr val="tx1"/>
              </a:solidFill>
              <a:latin typeface="Arial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/>
                <a:cs typeface="Calibri"/>
              </a:rPr>
              <a:t>TURISTINFORMATION</a:t>
            </a:r>
          </a:p>
          <a:p>
            <a:endParaRPr lang="sv-SE" sz="700" dirty="0">
              <a:solidFill>
                <a:schemeClr val="tx1"/>
              </a:solidFill>
              <a:latin typeface="Daytona Pro Condensed"/>
            </a:endParaRP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A8E54B74-4B78-4D63-B337-70CD840B983B}"/>
              </a:ext>
            </a:extLst>
          </p:cNvPr>
          <p:cNvSpPr/>
          <p:nvPr/>
        </p:nvSpPr>
        <p:spPr>
          <a:xfrm>
            <a:off x="3309642" y="4825313"/>
            <a:ext cx="1395028" cy="14146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NÄRINGSLIV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PROJEKSTÖD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INFLYTTNING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r>
              <a:rPr lang="sv-SE" sz="700" dirty="0">
                <a:solidFill>
                  <a:schemeClr val="tx1"/>
                </a:solidFill>
                <a:latin typeface="Arial"/>
                <a:cs typeface="Arial"/>
              </a:rPr>
              <a:t>TURISTISK UTVECKLING o MARKNADSFÖRINGS-UTVECKLING </a:t>
            </a:r>
            <a:endParaRPr lang="sv-SE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7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L-verksamhet+personal</a:t>
            </a:r>
            <a:r>
              <a:rPr lang="sv-SE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GALEJAN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MIPS/PRAKTIKSAMOR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FERIEARBETEN</a:t>
            </a:r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A028C4BE-2E6A-40E8-9F1C-6A7370D9AB03}"/>
              </a:ext>
            </a:extLst>
          </p:cNvPr>
          <p:cNvSpPr/>
          <p:nvPr/>
        </p:nvSpPr>
        <p:spPr>
          <a:xfrm>
            <a:off x="427707" y="1349355"/>
            <a:ext cx="1144126" cy="42358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KOMMUNFULLMÄKTIGE</a:t>
            </a:r>
          </a:p>
        </p:txBody>
      </p:sp>
      <p:sp>
        <p:nvSpPr>
          <p:cNvPr id="30" name="Rektangel: rundade hörn 22">
            <a:extLst>
              <a:ext uri="{FF2B5EF4-FFF2-40B4-BE49-F238E27FC236}">
                <a16:creationId xmlns:a16="http://schemas.microsoft.com/office/drawing/2014/main" id="{1B9B26ED-4746-4304-AE3C-EA6DA513FAA4}"/>
              </a:ext>
            </a:extLst>
          </p:cNvPr>
          <p:cNvSpPr/>
          <p:nvPr/>
        </p:nvSpPr>
        <p:spPr>
          <a:xfrm>
            <a:off x="5999580" y="4861504"/>
            <a:ext cx="1130684" cy="4235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  <a:p>
            <a:r>
              <a:rPr lang="sv-SE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GRYTAN – förslag till KF</a:t>
            </a:r>
            <a:r>
              <a:rPr lang="sv-SE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</a:p>
        </p:txBody>
      </p:sp>
      <p:sp>
        <p:nvSpPr>
          <p:cNvPr id="32" name="Rektangel: rundade hörn 36">
            <a:extLst>
              <a:ext uri="{FF2B5EF4-FFF2-40B4-BE49-F238E27FC236}">
                <a16:creationId xmlns:a16="http://schemas.microsoft.com/office/drawing/2014/main" id="{EB4C4EC3-15BA-41E9-B1B0-9E0B7D99F74E}"/>
              </a:ext>
            </a:extLst>
          </p:cNvPr>
          <p:cNvSpPr/>
          <p:nvPr/>
        </p:nvSpPr>
        <p:spPr>
          <a:xfrm>
            <a:off x="2950517" y="1349355"/>
            <a:ext cx="1130684" cy="4235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solidFill>
                  <a:schemeClr val="tx1"/>
                </a:solidFill>
                <a:latin typeface="Daytona Pro Condensed" panose="020B0506030503040204" pitchFamily="34" charset="0"/>
              </a:rPr>
              <a:t>MENI</a:t>
            </a:r>
          </a:p>
        </p:txBody>
      </p:sp>
      <p:sp>
        <p:nvSpPr>
          <p:cNvPr id="34" name="Rektangel: rundade hörn 36">
            <a:extLst>
              <a:ext uri="{FF2B5EF4-FFF2-40B4-BE49-F238E27FC236}">
                <a16:creationId xmlns:a16="http://schemas.microsoft.com/office/drawing/2014/main" id="{EB4C4EC3-15BA-41E9-B1B0-9E0B7D99F74E}"/>
              </a:ext>
            </a:extLst>
          </p:cNvPr>
          <p:cNvSpPr/>
          <p:nvPr/>
        </p:nvSpPr>
        <p:spPr>
          <a:xfrm>
            <a:off x="4355614" y="1349355"/>
            <a:ext cx="1130684" cy="4235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solidFill>
                  <a:schemeClr val="tx1"/>
                </a:solidFill>
                <a:latin typeface="Daytona Pro Condensed" panose="020B0506030503040204" pitchFamily="34" charset="0"/>
              </a:rPr>
              <a:t>MABO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524595" y="423949"/>
            <a:ext cx="438080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dirty="0"/>
              <a:t>Organisation Malå </a:t>
            </a:r>
            <a:r>
              <a:rPr lang="sv-SE"/>
              <a:t>kommun 210101</a:t>
            </a:r>
            <a:endParaRPr lang="sv-SE" dirty="0"/>
          </a:p>
        </p:txBody>
      </p:sp>
      <p:sp>
        <p:nvSpPr>
          <p:cNvPr id="36" name="Rektangel: rundade hörn 30">
            <a:extLst>
              <a:ext uri="{FF2B5EF4-FFF2-40B4-BE49-F238E27FC236}">
                <a16:creationId xmlns:a16="http://schemas.microsoft.com/office/drawing/2014/main" id="{97818737-B7E8-45EF-B556-2AB9AFA34381}"/>
              </a:ext>
            </a:extLst>
          </p:cNvPr>
          <p:cNvSpPr/>
          <p:nvPr/>
        </p:nvSpPr>
        <p:spPr>
          <a:xfrm>
            <a:off x="8694947" y="3705380"/>
            <a:ext cx="1130684" cy="42358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>
                <a:latin typeface="Daytona Pro Condensed" panose="020B0506030503040204" pitchFamily="34" charset="0"/>
              </a:rPr>
              <a:t>MILJÖ o BYGGAVDELNINGEN* </a:t>
            </a:r>
          </a:p>
        </p:txBody>
      </p:sp>
      <p:sp>
        <p:nvSpPr>
          <p:cNvPr id="38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8694947" y="4269966"/>
            <a:ext cx="1130684" cy="4235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sv-SE" sz="800" dirty="0">
                <a:solidFill>
                  <a:schemeClr val="tx1"/>
                </a:solidFill>
                <a:latin typeface="Daytona Pro Condensed"/>
              </a:rPr>
              <a:t>ENHETER</a:t>
            </a:r>
            <a:endParaRPr lang="sv-SE" sz="800" dirty="0">
              <a:solidFill>
                <a:schemeClr val="tx1"/>
              </a:solidFill>
              <a:latin typeface="Daytona Pro Condensed" panose="020B0506030503040204" pitchFamily="34" charset="0"/>
            </a:endParaRPr>
          </a:p>
          <a:p>
            <a:r>
              <a:rPr lang="sv-SE" sz="800" b="1" dirty="0">
                <a:solidFill>
                  <a:schemeClr val="tx1"/>
                </a:solidFill>
                <a:latin typeface="Daytona Pro Condensed" panose="020B0506030503040204" pitchFamily="34" charset="0"/>
              </a:rPr>
              <a:t>1 C</a:t>
            </a:r>
          </a:p>
          <a:p>
            <a:r>
              <a:rPr lang="sv-SE" sz="800" b="1" dirty="0">
                <a:solidFill>
                  <a:schemeClr val="tx1"/>
                </a:solidFill>
                <a:latin typeface="Daytona Pro Condensed" panose="020B0506030503040204" pitchFamily="34" charset="0"/>
              </a:rPr>
              <a:t>1 L?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7168848" y="6432599"/>
            <a:ext cx="4065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** = enbart verksamheter som föreslås flyttas till annan avdelning är benämnda</a:t>
            </a:r>
          </a:p>
        </p:txBody>
      </p:sp>
      <p:sp>
        <p:nvSpPr>
          <p:cNvPr id="40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1181159" y="3072256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2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9507581" y="3705380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4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6683440" y="3696018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5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8061164" y="3705380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6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1181159" y="3705380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47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6783206" y="4302124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9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4261990" y="4234570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1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8095510" y="4278989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2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9507580" y="4272534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4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4075230" y="6281286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8280849" y="40122"/>
            <a:ext cx="308956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/>
              <a:t>A, B, C då har man alla 3 ansvar – personal, verksamhet, ekonomi.</a:t>
            </a:r>
          </a:p>
          <a:p>
            <a:r>
              <a:rPr lang="sv-SE" sz="1400"/>
              <a:t>L – då har man 1 el. 2 ansvar</a:t>
            </a:r>
          </a:p>
          <a:p>
            <a:r>
              <a:rPr lang="sv-SE" sz="1400"/>
              <a:t>F – funktionsansvar ex. integration för hela organisationen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4382768" y="6017487"/>
            <a:ext cx="642271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sv-SE" sz="1400" dirty="0">
              <a:cs typeface="Calibri"/>
            </a:endParaRPr>
          </a:p>
          <a:p>
            <a:r>
              <a:rPr lang="sv-SE" sz="1400" dirty="0"/>
              <a:t>- Förslag på områden: integration, ANDTS, samiska förvaltningskommun, jämställdhet </a:t>
            </a:r>
            <a:endParaRPr lang="sv-SE" dirty="0"/>
          </a:p>
        </p:txBody>
      </p:sp>
      <p:sp>
        <p:nvSpPr>
          <p:cNvPr id="18" name="textruta 17"/>
          <p:cNvSpPr txBox="1"/>
          <p:nvPr/>
        </p:nvSpPr>
        <p:spPr>
          <a:xfrm>
            <a:off x="2559601" y="6596516"/>
            <a:ext cx="46730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/>
              <a:t>* </a:t>
            </a:r>
            <a:r>
              <a:rPr lang="sv-SE" sz="1050"/>
              <a:t>Avdelningschef kan lägga ut uppgiften att sköta ekonomin men behålla ansvaret</a:t>
            </a:r>
          </a:p>
        </p:txBody>
      </p:sp>
      <p:sp>
        <p:nvSpPr>
          <p:cNvPr id="53" name="Rektangel: rundade hörn 24">
            <a:extLst>
              <a:ext uri="{FF2B5EF4-FFF2-40B4-BE49-F238E27FC236}">
                <a16:creationId xmlns:a16="http://schemas.microsoft.com/office/drawing/2014/main" id="{2D6F10DC-EB6B-4BE8-8636-FFCCC4250AC6}"/>
              </a:ext>
            </a:extLst>
          </p:cNvPr>
          <p:cNvSpPr/>
          <p:nvPr/>
        </p:nvSpPr>
        <p:spPr>
          <a:xfrm>
            <a:off x="2833077" y="4230745"/>
            <a:ext cx="386743" cy="283208"/>
          </a:xfrm>
          <a:prstGeom prst="roundRect">
            <a:avLst>
              <a:gd name="adj" fmla="val 34278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5568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Bredbild</PresentationFormat>
  <Paragraphs>79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Daytona Pro Condensed</vt:lpstr>
      <vt:lpstr>Office-tema</vt:lpstr>
      <vt:lpstr>PowerPoint-presentation</vt:lpstr>
    </vt:vector>
  </TitlesOfParts>
  <Company>Malå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Lars Ekberg</dc:creator>
  <cp:lastModifiedBy>Linda Nystedt</cp:lastModifiedBy>
  <cp:revision>2</cp:revision>
  <dcterms:created xsi:type="dcterms:W3CDTF">2020-11-27T12:39:59Z</dcterms:created>
  <dcterms:modified xsi:type="dcterms:W3CDTF">2020-12-03T14:34:23Z</dcterms:modified>
</cp:coreProperties>
</file>